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66" r:id="rId3"/>
    <p:sldId id="265" r:id="rId4"/>
    <p:sldId id="258" r:id="rId5"/>
    <p:sldId id="259" r:id="rId6"/>
    <p:sldId id="260" r:id="rId7"/>
    <p:sldId id="261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48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CA815A-5E55-4173-A194-95D4903D5836}" type="datetimeFigureOut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B7C7D-4E99-4EB6-A2FF-178B531477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ABF109-C72C-4656-BA31-BDD1363BC734}" type="datetimeFigureOut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CDF79-188B-424C-9AA5-946593A8B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635628-F92E-4EDB-9821-13BFA80537DF}" type="datetimeFigureOut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8A2F7-04AB-4337-9BD1-98578B4661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61B1B-A4A4-4EAE-B345-26CF7BA6707D}" type="datetimeFigureOut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4884E-DC33-4B2C-A830-18A45FF3EB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86EA4-F687-465B-B284-77AA6BEC0BA6}" type="datetimeFigureOut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A9E42-7685-4C79-B712-B4B39832A9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A1A1B-5476-428A-9908-003F29224432}" type="datetimeFigureOut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E704A-6E74-4918-897D-CE2A76FA20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AB113-6824-49B7-9458-A6335E5EB003}" type="datetimeFigureOut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7AC18-EF1A-4F04-9A3C-A6D05E8BF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D95AF-26CC-470F-B7D3-24BEC3C5C4E6}" type="datetimeFigureOut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5B999-C44C-4350-BAD7-4BEFB7FEBD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1F194-362E-4353-A544-10CB6D9E8159}" type="datetimeFigureOut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FB83E-8A4A-4936-A2C1-0A9BEFAC6E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1CB9D-6B30-43C7-8E4B-C0D3009FED3C}" type="datetimeFigureOut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0A155-E546-4088-B6DE-EF09201A06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C6FFA-3EC1-44E2-B106-0EB0CE90CCB2}" type="datetimeFigureOut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B8F403A-94A6-40FF-BDF3-75DE5D4D0F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6A6B4AD-A86F-449C-B51D-F3E0F1967619}" type="datetimeFigureOut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F8D9917-DCBA-4D5F-A77B-AD61C3293B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14744" y="2857496"/>
            <a:ext cx="5214942" cy="2286016"/>
          </a:xfrm>
        </p:spPr>
        <p:txBody>
          <a:bodyPr/>
          <a:lstStyle/>
          <a:p>
            <a:r>
              <a:rPr lang="uk-UA" sz="4000" dirty="0">
                <a:solidFill>
                  <a:srgbClr val="FFFF00"/>
                </a:solidFill>
                <a:effectLst/>
              </a:rPr>
              <a:t>Особливості проведення уроку з математики  в умовах реалізації концепції НУШ.</a:t>
            </a:r>
            <a:r>
              <a:rPr lang="ru-RU" sz="4000" dirty="0">
                <a:solidFill>
                  <a:srgbClr val="FFFF00"/>
                </a:solidFill>
                <a:effectLst/>
              </a:rPr>
              <a:t/>
            </a:r>
            <a:br>
              <a:rPr lang="ru-RU" sz="4000" dirty="0">
                <a:solidFill>
                  <a:srgbClr val="FFFF00"/>
                </a:solidFill>
                <a:effectLst/>
              </a:rPr>
            </a:br>
            <a:r>
              <a:rPr lang="uk-UA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123" name="Picture 3" descr="C:\Users\User\Downloads\Півторак А. А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42961"/>
            <a:ext cx="3111669" cy="4043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258" y="116632"/>
            <a:ext cx="4859022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Методи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прийоми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роботи</a:t>
            </a:r>
            <a:endParaRPr lang="ru-RU" sz="20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961634"/>
              </p:ext>
            </p:extLst>
          </p:nvPr>
        </p:nvGraphicFramePr>
        <p:xfrm>
          <a:off x="107504" y="908720"/>
          <a:ext cx="8928992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4222502"/>
                <a:gridCol w="4706490"/>
              </a:tblGrid>
              <a:tr h="12765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Традиційний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Сучасний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02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разі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репродуктивних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форм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основні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етапи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уроку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полягають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поясненні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закріпленні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навчального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матеріалу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Значна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кількість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часу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відведена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поясненню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вчителя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Урок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присвячують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самостійній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діяльності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учнів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40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258" y="116632"/>
            <a:ext cx="4859022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Методи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прийоми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роботи</a:t>
            </a:r>
            <a:endParaRPr lang="ru-RU" sz="20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80066"/>
              </p:ext>
            </p:extLst>
          </p:nvPr>
        </p:nvGraphicFramePr>
        <p:xfrm>
          <a:off x="107504" y="908720"/>
          <a:ext cx="8928992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4222502"/>
                <a:gridCol w="4706490"/>
              </a:tblGrid>
              <a:tr h="12765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Традиційний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Сучасний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02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Головна мета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діяльності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вчителя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—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встигнути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виконати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все,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що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заплановано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Учитель повинен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організувати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діяльність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дітей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із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пошуку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обробки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інформації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узагальнення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способів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дії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з постановки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навчального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завдання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тощо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05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258" y="116632"/>
            <a:ext cx="4859022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Методи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прийоми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роботи</a:t>
            </a:r>
            <a:endParaRPr lang="ru-RU" sz="20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961601"/>
              </p:ext>
            </p:extLst>
          </p:nvPr>
        </p:nvGraphicFramePr>
        <p:xfrm>
          <a:off x="107504" y="908720"/>
          <a:ext cx="8928992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4222502"/>
                <a:gridCol w="4706490"/>
              </a:tblGrid>
              <a:tr h="12765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Традиційний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Сучасний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90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Під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час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формулювання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завдань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учитель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використовує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такі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способи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розв’язати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списати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порівняти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знайти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виписатиі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виконатиі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тощо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Ці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завдання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можна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вважати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творчими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Використовує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нові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форми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завдання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проаналізувати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довести (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пояснити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порівняти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передати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допомогою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символу,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створити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схему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або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модель,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продовжити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узагальнити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зробити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висновок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вибрати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розв’язання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або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спосіб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розв’язання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дослідити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оцінити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змінити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придумати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тощо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52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258" y="116632"/>
            <a:ext cx="4859022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Методи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прийоми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роботи</a:t>
            </a:r>
            <a:endParaRPr lang="ru-RU" sz="20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840028"/>
              </p:ext>
            </p:extLst>
          </p:nvPr>
        </p:nvGraphicFramePr>
        <p:xfrm>
          <a:off x="107504" y="908720"/>
          <a:ext cx="8928992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4222502"/>
                <a:gridCol w="4706490"/>
              </a:tblGrid>
              <a:tr h="12765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Традиційний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Сучасний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90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Фронтальна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форма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роботи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Переважно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групова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та /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або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індивідуальна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робота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школярів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Можливість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одночасного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ведення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уроку в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декількох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класах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наприклад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дистанційно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або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двома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педагогами (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спільно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з учителями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інформатики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психологами та предметниками), з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підтримкою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тьютора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чи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присутності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батьків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учнів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97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258" y="116632"/>
            <a:ext cx="4859022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Методи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прийоми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роботи</a:t>
            </a:r>
            <a:endParaRPr lang="ru-RU" sz="20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10032"/>
              </p:ext>
            </p:extLst>
          </p:nvPr>
        </p:nvGraphicFramePr>
        <p:xfrm>
          <a:off x="107504" y="908720"/>
          <a:ext cx="8928992" cy="4023360"/>
        </p:xfrm>
        <a:graphic>
          <a:graphicData uri="http://schemas.openxmlformats.org/drawingml/2006/table">
            <a:tbl>
              <a:tblPr firstRow="1" firstCol="1" bandRow="1"/>
              <a:tblGrid>
                <a:gridCol w="4222502"/>
                <a:gridCol w="4706490"/>
              </a:tblGrid>
              <a:tr h="12765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Традиційний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Сучасний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252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Батьки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беруть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пасивну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участь у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навчальному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процесі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. На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батьківських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зборах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вони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ознайомлюються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з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діяльністю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своїх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дітей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слухають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лекції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психологів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розмовляють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із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педагогами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Батьки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мають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можливість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брати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активну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участь у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навчальному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процесі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Спілкування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вчителя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з батьками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школярів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може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здійснюватися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допомогою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Інтернету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76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258" y="116632"/>
            <a:ext cx="4859022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Методи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прийоми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роботи</a:t>
            </a:r>
            <a:endParaRPr lang="ru-RU" sz="20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405928"/>
              </p:ext>
            </p:extLst>
          </p:nvPr>
        </p:nvGraphicFramePr>
        <p:xfrm>
          <a:off x="107504" y="908720"/>
          <a:ext cx="8928992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4222502"/>
                <a:gridCol w="4706490"/>
              </a:tblGrid>
              <a:tr h="12765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Традиційний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Сучасний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90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демонстрації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досягнень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школярів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педагоги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влаштовують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виставки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робіт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учнів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Презентації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своїх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досягнень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влаштовують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самі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учні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під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час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організації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елементів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виставки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класах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холах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в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інформаційно-освітньому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середовищі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школи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розміщення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матеріалів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мережі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Інтернет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Неабиякого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значення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цьому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процесі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набуває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навчальний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простір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учителя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879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258" y="116632"/>
            <a:ext cx="4859022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Методи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прийоми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роботи</a:t>
            </a:r>
            <a:endParaRPr lang="ru-RU" sz="20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997773"/>
              </p:ext>
            </p:extLst>
          </p:nvPr>
        </p:nvGraphicFramePr>
        <p:xfrm>
          <a:off x="107504" y="908720"/>
          <a:ext cx="8928992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3888432"/>
                <a:gridCol w="5040560"/>
              </a:tblGrid>
              <a:tr h="12765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Традиційний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Сучасний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5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Результати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навчання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мають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переважно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предметний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характер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Учні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повинні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демонструвати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тільки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предметні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результати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а й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особистісні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метапредметні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досягнення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. Повинно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відбуватися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безперервне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формування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портфоліо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школяра, де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ведеться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облік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динаміки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результатів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навчання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дитини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оцінювання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проміжних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результатів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навчання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використання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оцінок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формування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адекватної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самооцінки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8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29684" cy="6500834"/>
          </a:xfrm>
        </p:spPr>
        <p:txBody>
          <a:bodyPr/>
          <a:lstStyle/>
          <a:p>
            <a:r>
              <a:rPr lang="uk-UA" sz="2800" dirty="0" smtClean="0">
                <a:solidFill>
                  <a:srgbClr val="FFFF00"/>
                </a:solidFill>
                <a:latin typeface="Arial Black" pitchFamily="34" charset="0"/>
              </a:rPr>
              <a:t>Мета знання - не запам'ятовування величезного фактичного матеріалу в найдрібніших подробицях, а здатність легко і швидко орієнтуватися в цій області. </a:t>
            </a:r>
            <a:r>
              <a:rPr sz="2800" dirty="0" smtClean="0">
                <a:solidFill>
                  <a:srgbClr val="FFFF00"/>
                </a:solidFill>
                <a:latin typeface="Arial Black" pitchFamily="34" charset="0"/>
              </a:rPr>
              <a:t>                             </a:t>
            </a:r>
            <a:r>
              <a:rPr lang="uk-UA" sz="2800" dirty="0" smtClean="0">
                <a:solidFill>
                  <a:srgbClr val="FFFF00"/>
                </a:solidFill>
                <a:latin typeface="Arial Black" pitchFamily="34" charset="0"/>
              </a:rPr>
              <a:t>(А. Н. Теренін) </a:t>
            </a:r>
            <a:r>
              <a:rPr sz="28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sz="28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uk-UA" sz="2800" dirty="0" smtClean="0">
                <a:solidFill>
                  <a:srgbClr val="FFFF00"/>
                </a:solidFill>
                <a:latin typeface="Arial Black" pitchFamily="34" charset="0"/>
              </a:rPr>
              <a:t>Не так важливо, чого навчають у школі, а важливо, як вчать ... Функції школи не в тому, щоб дати спеціальний досвід, а в тому, щоб виробити послідовне методичне мислення. </a:t>
            </a:r>
            <a:r>
              <a:rPr sz="2800" dirty="0" smtClean="0">
                <a:solidFill>
                  <a:srgbClr val="FFFF00"/>
                </a:solidFill>
                <a:latin typeface="Arial Black" pitchFamily="34" charset="0"/>
              </a:rPr>
              <a:t>             </a:t>
            </a:r>
            <a:r>
              <a:rPr lang="uk-UA" sz="2800" dirty="0" smtClean="0">
                <a:solidFill>
                  <a:srgbClr val="FFFF00"/>
                </a:solidFill>
                <a:latin typeface="Arial Black" pitchFamily="34" charset="0"/>
              </a:rPr>
              <a:t>(М. Планк).</a:t>
            </a: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endParaRPr lang="ru-RU" sz="5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Цілі когнітивної груп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488832" cy="612068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АКТИВІЗАЦІЯ НАВЧАЛЬНО-ПІЗНАВАЛЬНОГО ІНТЕРЕСУ НА УРОКАХ МАТЕМАТИКИ</a:t>
            </a:r>
            <a:endParaRPr lang="ru-RU" sz="20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31009" r="45659" b="46562"/>
          <a:stretch/>
        </p:blipFill>
        <p:spPr bwMode="auto">
          <a:xfrm>
            <a:off x="-1" y="1053990"/>
            <a:ext cx="9144001" cy="25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645024"/>
            <a:ext cx="925252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688" y="548680"/>
            <a:ext cx="9155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ТЬЮТОРСЬКА ПОЗИЦІЯ ВЧИТЕЛЯ ЯК ІННОВАЦІЙНИЙ РЕСУРС НОВОЇ УКРАЇНСЬКОЇ ШКОЛИ</a:t>
            </a:r>
            <a:endParaRPr lang="ru-RU" sz="20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9981" y="1844824"/>
            <a:ext cx="91739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solidFill>
                  <a:srgbClr val="FFFF00"/>
                </a:solidFill>
                <a:latin typeface="Arial Black" pitchFamily="34" charset="0"/>
                <a:ea typeface="Times New Roman"/>
                <a:cs typeface="Times New Roman"/>
              </a:rPr>
              <a:t>Термін «</a:t>
            </a:r>
            <a:r>
              <a:rPr lang="uk-UA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  <a:cs typeface="Times New Roman"/>
              </a:rPr>
              <a:t>тьюторство</a:t>
            </a:r>
            <a:r>
              <a:rPr lang="uk-UA" sz="2400" dirty="0">
                <a:solidFill>
                  <a:srgbClr val="FFFF00"/>
                </a:solidFill>
                <a:latin typeface="Arial Black" pitchFamily="34" charset="0"/>
                <a:ea typeface="Times New Roman"/>
                <a:cs typeface="Times New Roman"/>
              </a:rPr>
              <a:t>» означає надання допомоги учневі, створення умов для його саморозвитку, підтримка і супровід його в процесі навчання та вибору тієї чи іншої освітньої траєкторії. </a:t>
            </a:r>
            <a:endParaRPr lang="ru-RU" sz="2000" dirty="0">
              <a:solidFill>
                <a:srgbClr val="FFFF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9981" y="515719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Задача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тьютора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– не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вироблення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технологічних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прийомів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, а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виявлення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точок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росту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окремого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учня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. 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1142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МЕТОДИ ТРАДИЦІЙНОГО ТА ІНТЕРАКТИВНОГО НАВЧАННЯ</a:t>
            </a:r>
            <a:endParaRPr lang="ru-RU" sz="20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9324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При інтерактивному навчанні кожен з учнів стає джерелом інформації через наявний досвід і завдяки прямій взаємодії між учасниками передає його далі. 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57301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Інтерактивні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методи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–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це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методи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взаємодії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з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колегами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, «з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досвідом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який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служить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центральним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джерелом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навчального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пізнання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»,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сприяння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налагодженню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міжособистісних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стосунків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у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групі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інтенсивному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засвоєнню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матеріалу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і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активній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участі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суб’єкта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навчальної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діяльності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;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це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система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науково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обґрунтованих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дій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учасників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процесу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Calibri"/>
              </a:rPr>
              <a:t>соціально-психологічної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  <a:ea typeface="Calibri"/>
              </a:rPr>
              <a:t>взаємодії</a:t>
            </a:r>
            <a:r>
              <a:rPr lang="uk-UA" sz="2400" dirty="0">
                <a:solidFill>
                  <a:srgbClr val="FFFF00"/>
                </a:solidFill>
                <a:latin typeface="Arial Black" pitchFamily="34" charset="0"/>
                <a:ea typeface="Calibri"/>
              </a:rPr>
              <a:t>.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ea typeface="Calibri"/>
              </a:rPr>
              <a:t> 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КОНТРОЛЬНО-ОЦІНЮВАЛЬНА ДІЯЛЬНІСТЬ НА УРОКАХ МАТЕМАТИКИ В ОСНОВНІЙ ШКОЛІ</a:t>
            </a:r>
            <a:endParaRPr lang="ru-RU" sz="20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Оцінювання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як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процес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виконує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три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функції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−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відбір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сертифікацію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і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підвищення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якості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освіти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. 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903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В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практиці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роботи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педагогічного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колективу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контроль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проявляється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в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різних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видах: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попередній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(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вхідний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),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поточний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періодичний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(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рубіжний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) і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підсумковий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експертний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інспекторський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.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80" y="4437112"/>
            <a:ext cx="9123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Контроль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надає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можливість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отримати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результати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освітнього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процесу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інтерпретація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яких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забезпечує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формування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оціночного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судження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−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оцінки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.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143302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Найважливіші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аспекти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сучасного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уроку</a:t>
            </a:r>
            <a:endParaRPr lang="ru-RU" sz="20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2" y="908720"/>
            <a:ext cx="91370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  <a:ea typeface="Times New Roman"/>
                <a:cs typeface="Times New Roman"/>
              </a:rPr>
              <a:t>Мотиваційно-цілепокладальний</a:t>
            </a:r>
            <a:endParaRPr lang="ru-RU" sz="2400" dirty="0" smtClean="0">
              <a:solidFill>
                <a:srgbClr val="FFFF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Мета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сучасного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уроку повинна бути конкретною </a:t>
            </a:r>
            <a:endParaRPr lang="ru-RU" sz="2400" dirty="0" smtClean="0">
              <a:solidFill>
                <a:srgbClr val="FFFF00"/>
              </a:solidFill>
              <a:latin typeface="Arial Black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й </a:t>
            </a:r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вимірюваною.Мету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можна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ототожнити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з результатом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заняття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. </a:t>
            </a:r>
            <a:endParaRPr lang="ru-RU" sz="2400" dirty="0" smtClean="0">
              <a:solidFill>
                <a:srgbClr val="FFFF00"/>
              </a:solidFill>
              <a:latin typeface="Arial Black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Результат 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уроку — не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успішність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, не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обсяг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вивченого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матеріалу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, а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набуті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учнями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uk-UA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компетенції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. </a:t>
            </a:r>
            <a:endParaRPr lang="ru-RU" sz="2400" dirty="0">
              <a:solidFill>
                <a:srgbClr val="FFFF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2902" y="3441680"/>
            <a:ext cx="91669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  <a:cs typeface="Times New Roman"/>
              </a:rPr>
              <a:t>2.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  <a:cs typeface="Times New Roman"/>
              </a:rPr>
              <a:t>Діяльнісний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ea typeface="Times New Roman"/>
                <a:cs typeface="Times New Roman"/>
              </a:rPr>
              <a:t>аспект</a:t>
            </a:r>
          </a:p>
          <a:p>
            <a:pPr>
              <a:spcAft>
                <a:spcPts val="0"/>
              </a:spcAft>
            </a:pP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Новий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зміст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уроку в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сучасних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умовах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- </a:t>
            </a:r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розв’язання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проблем,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що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виникають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у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навчальному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процесі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, самими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дітьми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на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занятті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через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самостійну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активну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пізнавальну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діяльність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.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Проблемний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характер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сучасного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уроку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можна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розглядати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як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відхід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від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репродуктивного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підходу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 до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заняття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ea typeface="Times New Roman"/>
              </a:rPr>
              <a:t>. </a:t>
            </a:r>
            <a:endParaRPr lang="ru-RU" sz="2400" dirty="0" smtClean="0">
              <a:solidFill>
                <a:srgbClr val="FFFF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556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258" y="116632"/>
            <a:ext cx="4859022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Методи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прийоми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роботи</a:t>
            </a:r>
            <a:endParaRPr lang="ru-RU" sz="20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546813"/>
              </p:ext>
            </p:extLst>
          </p:nvPr>
        </p:nvGraphicFramePr>
        <p:xfrm>
          <a:off x="107504" y="908720"/>
          <a:ext cx="8928992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4222502"/>
                <a:gridCol w="4706490"/>
              </a:tblGrid>
              <a:tr h="12765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Традиційний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Сучасний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урок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252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Учитель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користується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жорстко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структурованим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конспектом уроку,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підручником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методичними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рекомендаціями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Учитель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користується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сценарним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планом уроку,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що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надає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педагогові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свободу у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виборі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форм,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методів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прийомів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навчання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підручником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методичними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рекомендаціями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інтернет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-ресурсами,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матеріалами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колег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Обмінюється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 конспектами з </a:t>
                      </a: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колегами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099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740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Особливості проведення уроку з математики  в умовах реалізації концепції НУШ.  </vt:lpstr>
      <vt:lpstr>Мета знання - не запам'ятовування величезного фактичного матеріалу в найдрібніших подробицях, а здатність легко і швидко орієнтуватися в цій області.                              (А. Н. Теренін)   Не так важливо, чого навчають у школі, а важливо, як вчать ... Функції школи не в тому, щоб дати спеціальний досвід, а в тому, щоб виробити послідовне методичне мислення.              (М. Планк).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Валерій</dc:creator>
  <cp:lastModifiedBy>sok</cp:lastModifiedBy>
  <cp:revision>16</cp:revision>
  <dcterms:created xsi:type="dcterms:W3CDTF">2014-04-04T16:06:42Z</dcterms:created>
  <dcterms:modified xsi:type="dcterms:W3CDTF">2019-08-21T08:47:56Z</dcterms:modified>
</cp:coreProperties>
</file>